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3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2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9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AC47-C2CA-4763-9C7F-FF0AB90CCCED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7F0D-C002-4091-9E4A-903648C50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A10D3F-A2F3-0159-910C-68FF39DF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6" t="18852"/>
          <a:stretch/>
        </p:blipFill>
        <p:spPr>
          <a:xfrm>
            <a:off x="159229" y="6679929"/>
            <a:ext cx="3786567" cy="1593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E86A3-B791-0430-DA10-2CD8AFB7D048}"/>
              </a:ext>
            </a:extLst>
          </p:cNvPr>
          <p:cNvSpPr txBox="1"/>
          <p:nvPr/>
        </p:nvSpPr>
        <p:spPr>
          <a:xfrm>
            <a:off x="178411" y="1507951"/>
            <a:ext cx="6501162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   2024 Golden Gate Branch Monthly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C24F0-D538-F392-7097-ADB8A571A63D}"/>
              </a:ext>
            </a:extLst>
          </p:cNvPr>
          <p:cNvSpPr txBox="1"/>
          <p:nvPr/>
        </p:nvSpPr>
        <p:spPr>
          <a:xfrm>
            <a:off x="178419" y="137627"/>
            <a:ext cx="6501162" cy="129266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FF538-A512-E26A-6DE7-5046533438D1}"/>
              </a:ext>
            </a:extLst>
          </p:cNvPr>
          <p:cNvSpPr/>
          <p:nvPr/>
        </p:nvSpPr>
        <p:spPr>
          <a:xfrm>
            <a:off x="287086" y="165732"/>
            <a:ext cx="63093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TREASURE ISLAND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Built on History, Engineered for the 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726C2-5BE6-AD68-FC75-3AA93A4BB88F}"/>
              </a:ext>
            </a:extLst>
          </p:cNvPr>
          <p:cNvSpPr/>
          <p:nvPr/>
        </p:nvSpPr>
        <p:spPr>
          <a:xfrm>
            <a:off x="4395420" y="963421"/>
            <a:ext cx="22221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March 2</a:t>
            </a:r>
            <a:r>
              <a: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1, 2024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8C75D-B099-C306-F8DD-9EF111C8EC79}"/>
              </a:ext>
            </a:extLst>
          </p:cNvPr>
          <p:cNvSpPr txBox="1"/>
          <p:nvPr/>
        </p:nvSpPr>
        <p:spPr>
          <a:xfrm>
            <a:off x="139050" y="2429035"/>
            <a:ext cx="37295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In 2011, the SF Board of Supervisors unanimously approved an $8 billion development plan to create a complete new neighborhood at Treasure Island, </a:t>
            </a:r>
            <a:r>
              <a:rPr lang="en-US" sz="1100" b="0" i="0" dirty="0">
                <a:effectLst/>
                <a:latin typeface="Circular Std Book"/>
              </a:rPr>
              <a:t>with stunning views spanning from the Bay Bridge to the Golden Gate, that </a:t>
            </a:r>
            <a:r>
              <a:rPr lang="en-US" sz="1100" dirty="0">
                <a:latin typeface="Tiempos Text"/>
              </a:rPr>
              <a:t>responded </a:t>
            </a:r>
            <a:r>
              <a:rPr lang="en-US" sz="1100" dirty="0"/>
              <a:t>proactively to the most important challenges of our time. </a:t>
            </a:r>
            <a:r>
              <a:rPr lang="en-US" sz="1100" b="0" i="0" dirty="0">
                <a:effectLst/>
                <a:latin typeface="Rubik"/>
              </a:rPr>
              <a:t>Streets and buildings are designed to </a:t>
            </a:r>
            <a:r>
              <a:rPr lang="en-US" sz="1100" dirty="0">
                <a:latin typeface="Rubik"/>
              </a:rPr>
              <a:t>optimally </a:t>
            </a:r>
            <a:r>
              <a:rPr lang="en-US" sz="1100" b="0" i="0" dirty="0">
                <a:effectLst/>
                <a:latin typeface="Rubik"/>
              </a:rPr>
              <a:t>maximize the effects of sun and minimize the impacts of wind. </a:t>
            </a:r>
            <a:r>
              <a:rPr lang="en-US" sz="1100" dirty="0"/>
              <a:t>The project plan includes measurable strategies and best practices to achieve sustainable site development, water savings, energy efficiency, sea-level rise adaptation, and overall environmental quality. During </a:t>
            </a:r>
            <a:r>
              <a:rPr lang="en-US" sz="1100" b="0" i="0" u="none" strike="noStrike" baseline="0" dirty="0"/>
              <a:t>planning, the project adopted a geotechnical stabilization strategy that focused on protecting the overall integrity of the island by creating a seismically resilient, stable platform and perimeter shoreline for this development. The development plan </a:t>
            </a:r>
            <a:r>
              <a:rPr lang="en-US" sz="1100" b="0" i="0" dirty="0">
                <a:solidFill>
                  <a:srgbClr val="1C3E57"/>
                </a:solidFill>
                <a:effectLst/>
                <a:latin typeface="Rubik"/>
              </a:rPr>
              <a:t>is based on the principles of equity and inclusion. Of the 8,000 planned new homes 27% </a:t>
            </a:r>
            <a:r>
              <a:rPr lang="en-US" sz="1100" b="0" i="0" u="none" strike="noStrike" baseline="0" dirty="0"/>
              <a:t> </a:t>
            </a:r>
            <a:r>
              <a:rPr lang="en-US" sz="1100" dirty="0"/>
              <a:t>includes</a:t>
            </a:r>
            <a:r>
              <a:rPr lang="en-US" sz="1100" b="0" i="0" u="none" strike="noStrike" baseline="0" dirty="0"/>
              <a:t> low-income units, retail space, office and commercial space, hotel rooms, adaptive reuse of three historic buildings, a new transportation hub with a new ferry pier, a new marina, and approximately 300 acres of public parks and open space. </a:t>
            </a:r>
            <a:r>
              <a:rPr lang="en-US" sz="1100" dirty="0"/>
              <a:t>It </a:t>
            </a:r>
            <a:r>
              <a:rPr lang="en-US" sz="1100" b="0" i="0" u="none" strike="noStrike" baseline="0" dirty="0"/>
              <a:t>includes raising the developed land above the 70-year sea-level rise expected flood level &amp; developing an adaptive management plan for long-term sea-level rise.</a:t>
            </a:r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762DA-F997-1453-552F-BF26561B07D0}"/>
              </a:ext>
            </a:extLst>
          </p:cNvPr>
          <p:cNvSpPr txBox="1"/>
          <p:nvPr/>
        </p:nvSpPr>
        <p:spPr>
          <a:xfrm>
            <a:off x="178411" y="2047278"/>
            <a:ext cx="3729552" cy="338554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DEVELOPMENT PROJECT OVERVIEW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543AF5-4FBE-6894-D1C1-EFA946631C68}"/>
              </a:ext>
            </a:extLst>
          </p:cNvPr>
          <p:cNvCxnSpPr/>
          <p:nvPr/>
        </p:nvCxnSpPr>
        <p:spPr>
          <a:xfrm>
            <a:off x="4027713" y="1989077"/>
            <a:ext cx="0" cy="58921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0F8D45-2BC0-C1E1-541A-7E20C2B14B07}"/>
              </a:ext>
            </a:extLst>
          </p:cNvPr>
          <p:cNvSpPr txBox="1"/>
          <p:nvPr/>
        </p:nvSpPr>
        <p:spPr>
          <a:xfrm>
            <a:off x="4146298" y="2041937"/>
            <a:ext cx="2533275" cy="338554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SPEAKER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2F0408-1347-9B71-C5F0-B6A3C4080702}"/>
              </a:ext>
            </a:extLst>
          </p:cNvPr>
          <p:cNvSpPr txBox="1"/>
          <p:nvPr/>
        </p:nvSpPr>
        <p:spPr>
          <a:xfrm>
            <a:off x="4146298" y="5264673"/>
            <a:ext cx="2533275" cy="338554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REGISTRATION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D8443-2F54-36A9-E7DD-55B5113AE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53" y="7682484"/>
            <a:ext cx="2415320" cy="561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38D95-8C1B-1E4C-8A34-5184AB9DB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70"/>
          <a:stretch/>
        </p:blipFill>
        <p:spPr>
          <a:xfrm>
            <a:off x="4610104" y="2506179"/>
            <a:ext cx="1605665" cy="1659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DB092F-5496-F558-3848-A18D78E3FED7}"/>
              </a:ext>
            </a:extLst>
          </p:cNvPr>
          <p:cNvSpPr txBox="1"/>
          <p:nvPr/>
        </p:nvSpPr>
        <p:spPr>
          <a:xfrm>
            <a:off x="4291881" y="4127793"/>
            <a:ext cx="2287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STEFANOS A. PAPADOPULOS, 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E58D2-05C2-7546-4E6C-9BB2805DC182}"/>
              </a:ext>
            </a:extLst>
          </p:cNvPr>
          <p:cNvSpPr txBox="1"/>
          <p:nvPr/>
        </p:nvSpPr>
        <p:spPr>
          <a:xfrm>
            <a:off x="4191548" y="5690893"/>
            <a:ext cx="24880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Thursday, March 21, 2024 </a:t>
            </a:r>
          </a:p>
          <a:p>
            <a:r>
              <a:rPr lang="en-US" sz="1200" dirty="0"/>
              <a:t>Networking: 5:30 - 6:30 PM</a:t>
            </a:r>
          </a:p>
          <a:p>
            <a:r>
              <a:rPr lang="en-US" sz="1200" dirty="0"/>
              <a:t>Dinner 6:30 - 7:10 PM</a:t>
            </a:r>
          </a:p>
          <a:p>
            <a:r>
              <a:rPr lang="en-US" sz="1200" dirty="0"/>
              <a:t>Program 7:10 - 8:00 PM PDT</a:t>
            </a:r>
          </a:p>
          <a:p>
            <a:endParaRPr lang="en-US" sz="1200" dirty="0"/>
          </a:p>
          <a:p>
            <a:r>
              <a:rPr lang="en-US" sz="1200" b="1" dirty="0"/>
              <a:t>Scott's Seafood </a:t>
            </a:r>
            <a:r>
              <a:rPr lang="en-US" sz="1200" dirty="0"/>
              <a:t>Jack London Sq, Oakland, CA 94607</a:t>
            </a:r>
          </a:p>
          <a:p>
            <a:r>
              <a:rPr lang="en-US" sz="1200" dirty="0"/>
              <a:t>2 Broadway, Franklin Street Entrance</a:t>
            </a:r>
          </a:p>
          <a:p>
            <a:r>
              <a:rPr lang="en-US" sz="1200" dirty="0"/>
              <a:t>Oakland, CA 94607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C5F7A0-90A1-3B28-299E-8D805CBB46DD}"/>
              </a:ext>
            </a:extLst>
          </p:cNvPr>
          <p:cNvSpPr txBox="1"/>
          <p:nvPr/>
        </p:nvSpPr>
        <p:spPr>
          <a:xfrm>
            <a:off x="4186998" y="4513860"/>
            <a:ext cx="2497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Stefanos is a licensed Geotechnical Engineer in California and a Principal at ENGEO.</a:t>
            </a:r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3E1FDA42-9AF0-847C-E166-A3D3D9D1B261}"/>
              </a:ext>
            </a:extLst>
          </p:cNvPr>
          <p:cNvSpPr/>
          <p:nvPr/>
        </p:nvSpPr>
        <p:spPr>
          <a:xfrm rot="10800000" flipH="1">
            <a:off x="116688" y="7841667"/>
            <a:ext cx="6624623" cy="12003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720"/>
              <a:gd name="connsiteY0" fmla="*/ 0 h 20745"/>
              <a:gd name="connsiteX1" fmla="*/ 21600 w 21720"/>
              <a:gd name="connsiteY1" fmla="*/ 0 h 20745"/>
              <a:gd name="connsiteX2" fmla="*/ 21720 w 21720"/>
              <a:gd name="connsiteY2" fmla="*/ 8041 h 20745"/>
              <a:gd name="connsiteX3" fmla="*/ 0 w 21720"/>
              <a:gd name="connsiteY3" fmla="*/ 20172 h 20745"/>
              <a:gd name="connsiteX4" fmla="*/ 0 w 21720"/>
              <a:gd name="connsiteY4" fmla="*/ 0 h 20745"/>
              <a:gd name="connsiteX0" fmla="*/ 0 w 21720"/>
              <a:gd name="connsiteY0" fmla="*/ 0 h 20745"/>
              <a:gd name="connsiteX1" fmla="*/ 21720 w 21720"/>
              <a:gd name="connsiteY1" fmla="*/ 506 h 20745"/>
              <a:gd name="connsiteX2" fmla="*/ 21720 w 21720"/>
              <a:gd name="connsiteY2" fmla="*/ 8041 h 20745"/>
              <a:gd name="connsiteX3" fmla="*/ 0 w 21720"/>
              <a:gd name="connsiteY3" fmla="*/ 20172 h 20745"/>
              <a:gd name="connsiteX4" fmla="*/ 0 w 21720"/>
              <a:gd name="connsiteY4" fmla="*/ 0 h 20745"/>
              <a:gd name="connsiteX0" fmla="*/ 0 w 21720"/>
              <a:gd name="connsiteY0" fmla="*/ 0 h 20745"/>
              <a:gd name="connsiteX1" fmla="*/ 21680 w 21720"/>
              <a:gd name="connsiteY1" fmla="*/ 506 h 20745"/>
              <a:gd name="connsiteX2" fmla="*/ 21720 w 21720"/>
              <a:gd name="connsiteY2" fmla="*/ 8041 h 20745"/>
              <a:gd name="connsiteX3" fmla="*/ 0 w 21720"/>
              <a:gd name="connsiteY3" fmla="*/ 20172 h 20745"/>
              <a:gd name="connsiteX4" fmla="*/ 0 w 21720"/>
              <a:gd name="connsiteY4" fmla="*/ 0 h 20745"/>
              <a:gd name="connsiteX0" fmla="*/ 0 w 21720"/>
              <a:gd name="connsiteY0" fmla="*/ 0 h 20745"/>
              <a:gd name="connsiteX1" fmla="*/ 21680 w 21720"/>
              <a:gd name="connsiteY1" fmla="*/ 0 h 20745"/>
              <a:gd name="connsiteX2" fmla="*/ 21720 w 21720"/>
              <a:gd name="connsiteY2" fmla="*/ 8041 h 20745"/>
              <a:gd name="connsiteX3" fmla="*/ 0 w 21720"/>
              <a:gd name="connsiteY3" fmla="*/ 20172 h 20745"/>
              <a:gd name="connsiteX4" fmla="*/ 0 w 21720"/>
              <a:gd name="connsiteY4" fmla="*/ 0 h 20745"/>
              <a:gd name="connsiteX0" fmla="*/ 0 w 21733"/>
              <a:gd name="connsiteY0" fmla="*/ 0 h 20745"/>
              <a:gd name="connsiteX1" fmla="*/ 21731 w 21733"/>
              <a:gd name="connsiteY1" fmla="*/ 0 h 20745"/>
              <a:gd name="connsiteX2" fmla="*/ 21720 w 21733"/>
              <a:gd name="connsiteY2" fmla="*/ 8041 h 20745"/>
              <a:gd name="connsiteX3" fmla="*/ 0 w 21733"/>
              <a:gd name="connsiteY3" fmla="*/ 20172 h 20745"/>
              <a:gd name="connsiteX4" fmla="*/ 0 w 21733"/>
              <a:gd name="connsiteY4" fmla="*/ 0 h 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3" h="20745">
                <a:moveTo>
                  <a:pt x="0" y="0"/>
                </a:moveTo>
                <a:lnTo>
                  <a:pt x="21731" y="0"/>
                </a:lnTo>
                <a:cubicBezTo>
                  <a:pt x="21744" y="2512"/>
                  <a:pt x="21707" y="5529"/>
                  <a:pt x="21720" y="8041"/>
                </a:cubicBezTo>
                <a:cubicBezTo>
                  <a:pt x="10920" y="8041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D4CACA-FFE1-F67E-7C87-74B4A48EB632}"/>
              </a:ext>
            </a:extLst>
          </p:cNvPr>
          <p:cNvSpPr/>
          <p:nvPr/>
        </p:nvSpPr>
        <p:spPr>
          <a:xfrm>
            <a:off x="116688" y="8566718"/>
            <a:ext cx="50885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https://www.linkedin.com/in/goldengatebranch/</a:t>
            </a:r>
          </a:p>
        </p:txBody>
      </p:sp>
    </p:spTree>
    <p:extLst>
      <p:ext uri="{BB962C8B-B14F-4D97-AF65-F5344CB8AC3E}">
        <p14:creationId xmlns:p14="http://schemas.microsoft.com/office/powerpoint/2010/main" val="417649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243</TotalTime>
  <Words>329</Words>
  <Application>Microsoft Office PowerPoint</Application>
  <PresentationFormat>Letter Paper (8.5x11 in)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Circular Std Book</vt:lpstr>
      <vt:lpstr>Rubik</vt:lpstr>
      <vt:lpstr>Tiempos Text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Wang</dc:creator>
  <cp:lastModifiedBy>Edward Wang</cp:lastModifiedBy>
  <cp:revision>38</cp:revision>
  <dcterms:created xsi:type="dcterms:W3CDTF">2024-02-07T00:00:00Z</dcterms:created>
  <dcterms:modified xsi:type="dcterms:W3CDTF">2024-02-24T16:54:32Z</dcterms:modified>
</cp:coreProperties>
</file>